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1" d="100"/>
          <a:sy n="111" d="100"/>
        </p:scale>
        <p:origin x="12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17398525-FF27-42DC-8FA8-7F5813833679}" type="datetimeFigureOut">
              <a:rPr lang="de-DE" smtClean="0"/>
              <a:t>24.03.2024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E13F352-2065-43EF-9851-0591652FC4DA}" type="slidenum">
              <a:rPr lang="de-DE" smtClean="0"/>
              <a:t>‹Nr.›</a:t>
            </a:fld>
            <a:endParaRPr lang="de-DE"/>
          </a:p>
        </p:txBody>
      </p:sp>
    </p:spTree>
    <p:extLst>
      <p:ext uri="{BB962C8B-B14F-4D97-AF65-F5344CB8AC3E}">
        <p14:creationId xmlns:p14="http://schemas.microsoft.com/office/powerpoint/2010/main" val="1734248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7398525-FF27-42DC-8FA8-7F5813833679}" type="datetimeFigureOut">
              <a:rPr lang="de-DE" smtClean="0"/>
              <a:t>24.03.2024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E13F352-2065-43EF-9851-0591652FC4DA}" type="slidenum">
              <a:rPr lang="de-DE" smtClean="0"/>
              <a:t>‹Nr.›</a:t>
            </a:fld>
            <a:endParaRPr lang="de-DE"/>
          </a:p>
        </p:txBody>
      </p:sp>
    </p:spTree>
    <p:extLst>
      <p:ext uri="{BB962C8B-B14F-4D97-AF65-F5344CB8AC3E}">
        <p14:creationId xmlns:p14="http://schemas.microsoft.com/office/powerpoint/2010/main" val="2743001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7398525-FF27-42DC-8FA8-7F5813833679}" type="datetimeFigureOut">
              <a:rPr lang="de-DE" smtClean="0"/>
              <a:t>24.03.2024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E13F352-2065-43EF-9851-0591652FC4DA}" type="slidenum">
              <a:rPr lang="de-DE" smtClean="0"/>
              <a:t>‹Nr.›</a:t>
            </a:fld>
            <a:endParaRPr lang="de-DE"/>
          </a:p>
        </p:txBody>
      </p:sp>
    </p:spTree>
    <p:extLst>
      <p:ext uri="{BB962C8B-B14F-4D97-AF65-F5344CB8AC3E}">
        <p14:creationId xmlns:p14="http://schemas.microsoft.com/office/powerpoint/2010/main" val="1098520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7398525-FF27-42DC-8FA8-7F5813833679}" type="datetimeFigureOut">
              <a:rPr lang="de-DE" smtClean="0"/>
              <a:t>24.03.2024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E13F352-2065-43EF-9851-0591652FC4DA}" type="slidenum">
              <a:rPr lang="de-DE" smtClean="0"/>
              <a:t>‹Nr.›</a:t>
            </a:fld>
            <a:endParaRPr lang="de-DE"/>
          </a:p>
        </p:txBody>
      </p:sp>
    </p:spTree>
    <p:extLst>
      <p:ext uri="{BB962C8B-B14F-4D97-AF65-F5344CB8AC3E}">
        <p14:creationId xmlns:p14="http://schemas.microsoft.com/office/powerpoint/2010/main" val="1363977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7398525-FF27-42DC-8FA8-7F5813833679}" type="datetimeFigureOut">
              <a:rPr lang="de-DE" smtClean="0"/>
              <a:t>24.03.2024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E13F352-2065-43EF-9851-0591652FC4DA}" type="slidenum">
              <a:rPr lang="de-DE" smtClean="0"/>
              <a:t>‹Nr.›</a:t>
            </a:fld>
            <a:endParaRPr lang="de-DE"/>
          </a:p>
        </p:txBody>
      </p:sp>
    </p:spTree>
    <p:extLst>
      <p:ext uri="{BB962C8B-B14F-4D97-AF65-F5344CB8AC3E}">
        <p14:creationId xmlns:p14="http://schemas.microsoft.com/office/powerpoint/2010/main" val="2193692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7398525-FF27-42DC-8FA8-7F5813833679}" type="datetimeFigureOut">
              <a:rPr lang="de-DE" smtClean="0"/>
              <a:t>24.03.2024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E13F352-2065-43EF-9851-0591652FC4DA}" type="slidenum">
              <a:rPr lang="de-DE" smtClean="0"/>
              <a:t>‹Nr.›</a:t>
            </a:fld>
            <a:endParaRPr lang="de-DE"/>
          </a:p>
        </p:txBody>
      </p:sp>
    </p:spTree>
    <p:extLst>
      <p:ext uri="{BB962C8B-B14F-4D97-AF65-F5344CB8AC3E}">
        <p14:creationId xmlns:p14="http://schemas.microsoft.com/office/powerpoint/2010/main" val="4175657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82329" y="2505075"/>
            <a:ext cx="4190702"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14913" y="2505075"/>
            <a:ext cx="4211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17398525-FF27-42DC-8FA8-7F5813833679}" type="datetimeFigureOut">
              <a:rPr lang="de-DE" smtClean="0"/>
              <a:t>24.03.2024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5E13F352-2065-43EF-9851-0591652FC4DA}" type="slidenum">
              <a:rPr lang="de-DE" smtClean="0"/>
              <a:t>‹Nr.›</a:t>
            </a:fld>
            <a:endParaRPr lang="de-DE"/>
          </a:p>
        </p:txBody>
      </p:sp>
    </p:spTree>
    <p:extLst>
      <p:ext uri="{BB962C8B-B14F-4D97-AF65-F5344CB8AC3E}">
        <p14:creationId xmlns:p14="http://schemas.microsoft.com/office/powerpoint/2010/main" val="2053714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17398525-FF27-42DC-8FA8-7F5813833679}" type="datetimeFigureOut">
              <a:rPr lang="de-DE" smtClean="0"/>
              <a:t>24.03.2024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5E13F352-2065-43EF-9851-0591652FC4DA}" type="slidenum">
              <a:rPr lang="de-DE" smtClean="0"/>
              <a:t>‹Nr.›</a:t>
            </a:fld>
            <a:endParaRPr lang="de-DE"/>
          </a:p>
        </p:txBody>
      </p:sp>
    </p:spTree>
    <p:extLst>
      <p:ext uri="{BB962C8B-B14F-4D97-AF65-F5344CB8AC3E}">
        <p14:creationId xmlns:p14="http://schemas.microsoft.com/office/powerpoint/2010/main" val="323148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398525-FF27-42DC-8FA8-7F5813833679}" type="datetimeFigureOut">
              <a:rPr lang="de-DE" smtClean="0"/>
              <a:t>24.03.2024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5E13F352-2065-43EF-9851-0591652FC4DA}" type="slidenum">
              <a:rPr lang="de-DE" smtClean="0"/>
              <a:t>‹Nr.›</a:t>
            </a:fld>
            <a:endParaRPr lang="de-DE"/>
          </a:p>
        </p:txBody>
      </p:sp>
    </p:spTree>
    <p:extLst>
      <p:ext uri="{BB962C8B-B14F-4D97-AF65-F5344CB8AC3E}">
        <p14:creationId xmlns:p14="http://schemas.microsoft.com/office/powerpoint/2010/main" val="1212831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17398525-FF27-42DC-8FA8-7F5813833679}" type="datetimeFigureOut">
              <a:rPr lang="de-DE" smtClean="0"/>
              <a:t>24.03.2024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E13F352-2065-43EF-9851-0591652FC4DA}" type="slidenum">
              <a:rPr lang="de-DE" smtClean="0"/>
              <a:t>‹Nr.›</a:t>
            </a:fld>
            <a:endParaRPr lang="de-DE"/>
          </a:p>
        </p:txBody>
      </p:sp>
    </p:spTree>
    <p:extLst>
      <p:ext uri="{BB962C8B-B14F-4D97-AF65-F5344CB8AC3E}">
        <p14:creationId xmlns:p14="http://schemas.microsoft.com/office/powerpoint/2010/main" val="1595694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17398525-FF27-42DC-8FA8-7F5813833679}" type="datetimeFigureOut">
              <a:rPr lang="de-DE" smtClean="0"/>
              <a:t>24.03.2024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E13F352-2065-43EF-9851-0591652FC4DA}" type="slidenum">
              <a:rPr lang="de-DE" smtClean="0"/>
              <a:t>‹Nr.›</a:t>
            </a:fld>
            <a:endParaRPr lang="de-DE"/>
          </a:p>
        </p:txBody>
      </p:sp>
    </p:spTree>
    <p:extLst>
      <p:ext uri="{BB962C8B-B14F-4D97-AF65-F5344CB8AC3E}">
        <p14:creationId xmlns:p14="http://schemas.microsoft.com/office/powerpoint/2010/main" val="2863692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98525-FF27-42DC-8FA8-7F5813833679}" type="datetimeFigureOut">
              <a:rPr lang="de-DE" smtClean="0"/>
              <a:t>24.03.2024</a:t>
            </a:fld>
            <a:endParaRPr lang="de-DE"/>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3F352-2065-43EF-9851-0591652FC4DA}" type="slidenum">
              <a:rPr lang="de-DE" smtClean="0"/>
              <a:t>‹Nr.›</a:t>
            </a:fld>
            <a:endParaRPr lang="de-DE"/>
          </a:p>
        </p:txBody>
      </p:sp>
    </p:spTree>
    <p:extLst>
      <p:ext uri="{BB962C8B-B14F-4D97-AF65-F5344CB8AC3E}">
        <p14:creationId xmlns:p14="http://schemas.microsoft.com/office/powerpoint/2010/main" val="2045811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CAAD3C78-9E1A-414D-8ED4-F94D42A618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1703"/>
            <a:ext cx="9906000" cy="6605401"/>
          </a:xfrm>
        </p:spPr>
      </p:pic>
      <p:sp>
        <p:nvSpPr>
          <p:cNvPr id="8" name="Textfeld 7">
            <a:extLst>
              <a:ext uri="{FF2B5EF4-FFF2-40B4-BE49-F238E27FC236}">
                <a16:creationId xmlns:a16="http://schemas.microsoft.com/office/drawing/2014/main" id="{01E6D4CF-11DC-4C99-BE04-26014777ED9C}"/>
              </a:ext>
            </a:extLst>
          </p:cNvPr>
          <p:cNvSpPr txBox="1"/>
          <p:nvPr/>
        </p:nvSpPr>
        <p:spPr>
          <a:xfrm>
            <a:off x="62145" y="170896"/>
            <a:ext cx="4199138" cy="6555641"/>
          </a:xfrm>
          <a:prstGeom prst="rect">
            <a:avLst/>
          </a:prstGeom>
          <a:solidFill>
            <a:schemeClr val="bg2">
              <a:alpha val="68000"/>
            </a:schemeClr>
          </a:solidFill>
        </p:spPr>
        <p:txBody>
          <a:bodyPr wrap="square" rtlCol="0">
            <a:spAutoFit/>
          </a:bodyPr>
          <a:lstStyle/>
          <a:p>
            <a:r>
              <a:rPr lang="de-DE" sz="1400" b="0" i="0" dirty="0">
                <a:solidFill>
                  <a:srgbClr val="333333"/>
                </a:solidFill>
                <a:effectLst/>
                <a:latin typeface="OpenSans"/>
              </a:rPr>
              <a:t>Seit dem Wegfall des § 217 StGB durch die Entscheidung des Bundesverfassungsgerichts vom 26.02.2020 hat jeder Mensch das Recht auf ein selbstbestimmtes Leben und Sterben in Würde nach seinen Vorstellungen. Und er hat auch das Recht, hierfür Hilfe von Dritten zu erholen. Obwohl das Bundesverfassungsgericht den Gesetzgeber aufgefordert hat, dieses Recht umzusetzen, gibt es bisher noch keine Lösung für Patienten mit Sterbewunsch. Wer garantiert mir mein selbstbestimmtes Sterben in Würde, wenn der Staat seinen Verpflichtungen nicht nachkommt? Ist alleine meine Patientenverfügung und mein Bevollmächtigter, der diese Verfügung umsetzen muss, der Garant, dass ich im Rahmen meines Persönlichkeitsrechts einmal so sterben darf, wie ich es mir vorstelle?</a:t>
            </a:r>
            <a:br>
              <a:rPr lang="de-DE" sz="1400" dirty="0"/>
            </a:br>
            <a:r>
              <a:rPr lang="de-DE" sz="1400" b="0" i="0" dirty="0">
                <a:solidFill>
                  <a:srgbClr val="333333"/>
                </a:solidFill>
                <a:effectLst/>
                <a:latin typeface="OpenSans"/>
              </a:rPr>
              <a:t>Frau Dr. Birgit Krause-Michel, Palliativmedizinerin, Psychotherapeutin und Vorsitzende der außerklinischen Ethikberatung möchte zusammen mit Ihnen und Ihrem Bevollmächtigten eine Patientenverfügung erstellen, mit der Sie Ihr Recht auf Leben und Sterben in Würde durchsetzen können. Mittagspause von 12.30 bis 13.30 Uhr mit eigener Verpflegung. HINWEIS: Die Kosten der Überfahrt sind nicht in den Kursgebühren enthalten!. </a:t>
            </a:r>
          </a:p>
          <a:p>
            <a:br>
              <a:rPr lang="de-DE" sz="1400" dirty="0"/>
            </a:br>
            <a:r>
              <a:rPr lang="de-DE" sz="1400" b="0" i="0" dirty="0">
                <a:solidFill>
                  <a:srgbClr val="333333"/>
                </a:solidFill>
                <a:effectLst/>
                <a:latin typeface="OpenSans"/>
              </a:rPr>
              <a:t>Kursort: Abtei </a:t>
            </a:r>
            <a:r>
              <a:rPr lang="de-DE" sz="1400" b="0" i="0" dirty="0" err="1">
                <a:solidFill>
                  <a:srgbClr val="333333"/>
                </a:solidFill>
                <a:effectLst/>
                <a:latin typeface="OpenSans"/>
              </a:rPr>
              <a:t>Frauenwörth</a:t>
            </a:r>
            <a:r>
              <a:rPr lang="de-DE" sz="1400" b="0" i="0" dirty="0">
                <a:solidFill>
                  <a:srgbClr val="333333"/>
                </a:solidFill>
                <a:effectLst/>
                <a:latin typeface="OpenSans"/>
              </a:rPr>
              <a:t> auf der Fraueninsel</a:t>
            </a:r>
          </a:p>
          <a:p>
            <a:r>
              <a:rPr lang="de-DE" sz="1400" dirty="0">
                <a:solidFill>
                  <a:srgbClr val="333333"/>
                </a:solidFill>
                <a:latin typeface="OpenSans"/>
              </a:rPr>
              <a:t>Anmeldung: VHS Bad Reichenhall – Kurs 22H173</a:t>
            </a:r>
          </a:p>
          <a:p>
            <a:r>
              <a:rPr lang="de-DE" sz="1400" dirty="0">
                <a:solidFill>
                  <a:srgbClr val="333333"/>
                </a:solidFill>
                <a:latin typeface="OpenSans"/>
              </a:rPr>
              <a:t>Kosten: 65,00.- (Überfahrt nicht enthalten)</a:t>
            </a:r>
            <a:endParaRPr lang="de-DE" sz="1400" dirty="0"/>
          </a:p>
        </p:txBody>
      </p:sp>
      <p:sp>
        <p:nvSpPr>
          <p:cNvPr id="9" name="Textfeld 8">
            <a:extLst>
              <a:ext uri="{FF2B5EF4-FFF2-40B4-BE49-F238E27FC236}">
                <a16:creationId xmlns:a16="http://schemas.microsoft.com/office/drawing/2014/main" id="{D62D9636-6F59-47D8-A6EF-16F34BDBA30E}"/>
              </a:ext>
            </a:extLst>
          </p:cNvPr>
          <p:cNvSpPr txBox="1"/>
          <p:nvPr/>
        </p:nvSpPr>
        <p:spPr>
          <a:xfrm>
            <a:off x="4843605" y="516048"/>
            <a:ext cx="4644428" cy="646331"/>
          </a:xfrm>
          <a:prstGeom prst="rect">
            <a:avLst/>
          </a:prstGeom>
          <a:noFill/>
        </p:spPr>
        <p:txBody>
          <a:bodyPr wrap="square" rtlCol="0">
            <a:spAutoFit/>
          </a:bodyPr>
          <a:lstStyle/>
          <a:p>
            <a:r>
              <a:rPr lang="de-DE" dirty="0"/>
              <a:t>Workshop Patientenverfügung am Samstag 20.04.2024 von 09:30 – 16:30 Uhr</a:t>
            </a:r>
          </a:p>
        </p:txBody>
      </p:sp>
    </p:spTree>
    <p:extLst>
      <p:ext uri="{BB962C8B-B14F-4D97-AF65-F5344CB8AC3E}">
        <p14:creationId xmlns:p14="http://schemas.microsoft.com/office/powerpoint/2010/main" val="229985932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217</Words>
  <Application>Microsoft Office PowerPoint</Application>
  <PresentationFormat>A4-Papier (210 x 297 mm)</PresentationFormat>
  <Paragraphs>5</Paragraphs>
  <Slides>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Arial</vt:lpstr>
      <vt:lpstr>Calibri</vt:lpstr>
      <vt:lpstr>Calibri Light</vt:lpstr>
      <vt:lpstr>OpenSans</vt:lpstr>
      <vt:lpstr>Office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Tauber Evelyn</dc:creator>
  <cp:lastModifiedBy>Birgit Krause-Michel</cp:lastModifiedBy>
  <cp:revision>3</cp:revision>
  <dcterms:created xsi:type="dcterms:W3CDTF">2022-09-20T07:23:19Z</dcterms:created>
  <dcterms:modified xsi:type="dcterms:W3CDTF">2024-03-24T15:14:33Z</dcterms:modified>
</cp:coreProperties>
</file>